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9" r:id="rId2"/>
    <p:sldId id="260" r:id="rId3"/>
    <p:sldId id="273" r:id="rId4"/>
    <p:sldId id="261" r:id="rId5"/>
    <p:sldId id="278" r:id="rId6"/>
    <p:sldId id="271" r:id="rId7"/>
    <p:sldId id="275" r:id="rId8"/>
    <p:sldId id="262" r:id="rId9"/>
    <p:sldId id="264" r:id="rId10"/>
    <p:sldId id="274" r:id="rId11"/>
    <p:sldId id="27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7DBEFF"/>
    <a:srgbClr val="054C8D"/>
    <a:srgbClr val="3399FF"/>
    <a:srgbClr val="0764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967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61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283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38936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6529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18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6047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276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43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532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479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4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086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61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06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055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97139-A65E-4ABA-B57D-13D32461DCE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215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C0097139-A65E-4ABA-B57D-13D32461DCEC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A9555E61-E7CB-4471-92F8-BD85EADAEC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034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normativ.kontur.ru/document?moduleId=1&amp;documentId=158860#l0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buhguru.com/away2.php?req=doc&amp;base=LAW&amp;n=388756&amp;dst=100100&amp;date=24.08.202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ый треугольник 6"/>
          <p:cNvSpPr/>
          <p:nvPr/>
        </p:nvSpPr>
        <p:spPr>
          <a:xfrm flipH="1" flipV="1">
            <a:off x="9913751" y="212157"/>
            <a:ext cx="2060135" cy="1820411"/>
          </a:xfrm>
          <a:prstGeom prst="rtTriangle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441857" y="2296285"/>
            <a:ext cx="9313878" cy="12506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b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ysClr val="window" lastClr="FFFFFF">
                    <a:lumMod val="75000"/>
                  </a:sys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31.07.2020 N 248-ФЗ (ред. от 14.07.2022) "О государственном контроле (надзоре) и муниципальном контроле в Российской Федерации"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 </a:t>
            </a:r>
            <a:endParaRPr kumimoji="0" lang="ru-RU" sz="40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1529733" y="675570"/>
            <a:ext cx="9138126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1200" b="1" i="1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СЛУЖБА ПО НАДЗОРУ В СФЕРЕ ТРАНСПОРТА </a:t>
            </a:r>
          </a:p>
          <a:p>
            <a:pPr>
              <a:spcBef>
                <a:spcPts val="0"/>
              </a:spcBef>
            </a:pPr>
            <a:r>
              <a:rPr lang="ru-RU" sz="1200" b="1" i="1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(РОСТРАНСНАДЗОР)</a:t>
            </a:r>
          </a:p>
          <a:p>
            <a:pPr>
              <a:spcBef>
                <a:spcPts val="0"/>
              </a:spcBef>
            </a:pPr>
            <a:r>
              <a:rPr lang="ru-RU" sz="1200" b="1" i="1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МЕЖРЕГИОНАЛЬНОЕ ТЕРРИТОРИАЛЬНОЕ УПРАВЛЕНИЕ ФЕДЕРАЛЬНОЙ СЛУЖБЫ ПО НАДЗОРУ </a:t>
            </a:r>
          </a:p>
          <a:p>
            <a:pPr>
              <a:spcBef>
                <a:spcPts val="0"/>
              </a:spcBef>
            </a:pPr>
            <a:r>
              <a:rPr lang="ru-RU" sz="1200" b="1" i="1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ТРАНСПОРТА ПО ДАЛЬНЕВОСТОЧНОМУ ФЕДЕРАЛЬНОМУ ОКРУГУ</a:t>
            </a:r>
          </a:p>
          <a:p>
            <a:pPr>
              <a:spcBef>
                <a:spcPts val="0"/>
              </a:spcBef>
            </a:pPr>
            <a:r>
              <a:rPr lang="ru-RU" sz="1200" b="1" i="1" dirty="0">
                <a:solidFill>
                  <a:prstClr val="white">
                    <a:lumMod val="7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(МТУ РОСТРАНСНАДЗОРА ПО ДФО)</a:t>
            </a:r>
          </a:p>
          <a:p>
            <a:pPr>
              <a:spcBef>
                <a:spcPts val="0"/>
              </a:spcBef>
            </a:pPr>
            <a:endParaRPr lang="ru-RU" sz="1200" b="1" i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1200" b="1" i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ый треугольник 14"/>
          <p:cNvSpPr/>
          <p:nvPr/>
        </p:nvSpPr>
        <p:spPr>
          <a:xfrm flipH="1" flipV="1">
            <a:off x="10063087" y="404691"/>
            <a:ext cx="1708340" cy="1509552"/>
          </a:xfrm>
          <a:prstGeom prst="rtTriangle">
            <a:avLst/>
          </a:prstGeom>
          <a:noFill/>
          <a:ln w="19050">
            <a:solidFill>
              <a:schemeClr val="bg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ый треугольник 15"/>
          <p:cNvSpPr/>
          <p:nvPr/>
        </p:nvSpPr>
        <p:spPr>
          <a:xfrm flipH="1" flipV="1">
            <a:off x="9872578" y="584881"/>
            <a:ext cx="1708340" cy="1509552"/>
          </a:xfrm>
          <a:prstGeom prst="rtTriangle">
            <a:avLst/>
          </a:prstGeom>
          <a:noFill/>
          <a:ln w="19050">
            <a:solidFill>
              <a:schemeClr val="bg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" name="Группа 3"/>
          <p:cNvGrpSpPr/>
          <p:nvPr/>
        </p:nvGrpSpPr>
        <p:grpSpPr>
          <a:xfrm>
            <a:off x="1190580" y="3886715"/>
            <a:ext cx="9816432" cy="1402520"/>
            <a:chOff x="1037968" y="3842150"/>
            <a:chExt cx="9816432" cy="1402520"/>
          </a:xfrm>
        </p:grpSpPr>
        <p:sp>
          <p:nvSpPr>
            <p:cNvPr id="23" name="Прямоугольник с двумя скругленными противолежащими углами 22"/>
            <p:cNvSpPr/>
            <p:nvPr/>
          </p:nvSpPr>
          <p:spPr>
            <a:xfrm>
              <a:off x="1253532" y="3842150"/>
              <a:ext cx="9600867" cy="1253991"/>
            </a:xfrm>
            <a:prstGeom prst="round2DiagRect">
              <a:avLst/>
            </a:prstGeom>
            <a:noFill/>
            <a:ln>
              <a:solidFill>
                <a:srgbClr val="7DBE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125078" y="3958192"/>
              <a:ext cx="9729322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ru-RU" sz="5400" b="1" i="1" dirty="0">
                  <a:solidFill>
                    <a:srgbClr val="5B9BD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Статья 50. Консультирование</a:t>
              </a:r>
            </a:p>
          </p:txBody>
        </p:sp>
        <p:sp>
          <p:nvSpPr>
            <p:cNvPr id="13" name="Прямоугольник с двумя скругленными противолежащими углами 12"/>
            <p:cNvSpPr/>
            <p:nvPr/>
          </p:nvSpPr>
          <p:spPr>
            <a:xfrm>
              <a:off x="1037968" y="3990679"/>
              <a:ext cx="9646158" cy="1253991"/>
            </a:xfrm>
            <a:prstGeom prst="round2DiagRect">
              <a:avLst/>
            </a:prstGeom>
            <a:noFill/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7207325" y="5663214"/>
            <a:ext cx="476656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1400" b="1" i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Выполнено по заказу МТУ РОСТРАНСНАДЗОРА по ДФО</a:t>
            </a:r>
          </a:p>
          <a:p>
            <a:pPr algn="r"/>
            <a:r>
              <a:rPr lang="ru-RU" sz="1400" b="1" i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студентом МГУ им. Адм. </a:t>
            </a:r>
            <a:r>
              <a:rPr lang="ru-RU" sz="1400" b="1" i="1" dirty="0" err="1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Невельского</a:t>
            </a:r>
            <a:r>
              <a:rPr lang="ru-RU" sz="1400" b="1" i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400" b="1" i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i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гр.717.11. Яицким В.Е.</a:t>
            </a:r>
          </a:p>
        </p:txBody>
      </p:sp>
    </p:spTree>
    <p:extLst>
      <p:ext uri="{BB962C8B-B14F-4D97-AF65-F5344CB8AC3E}">
        <p14:creationId xmlns:p14="http://schemas.microsoft.com/office/powerpoint/2010/main" val="1904604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араллелограмм 27"/>
          <p:cNvSpPr/>
          <p:nvPr/>
        </p:nvSpPr>
        <p:spPr>
          <a:xfrm>
            <a:off x="4873334" y="5617608"/>
            <a:ext cx="2166551" cy="403654"/>
          </a:xfrm>
          <a:prstGeom prst="parallelogram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43980" y="201337"/>
            <a:ext cx="694421" cy="1287612"/>
            <a:chOff x="505626" y="201338"/>
            <a:chExt cx="694421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505626" y="649654"/>
              <a:ext cx="69442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en-US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10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869322" y="1695160"/>
            <a:ext cx="1031377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Согласно ст. 50 № 248-ФЗ, контролируемое лицо вправе записаться на бесплатные консультации в надзорный орган по общим вопросам соблюдения законодательства. На таких встречах не разбираются ситуации, случившиеся у конкретной компании, например, у УО в каком-то многоквартирном доме, – только общие вопросы (ч. 6 ст. 50 № 248-ФЗ). Консультирование проводится без оценки конкретного надзорного мероприятия и без взимания платы. </a:t>
            </a:r>
          </a:p>
          <a:p>
            <a:pPr algn="just"/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Должностное лицо надзорного органа может давать консультации по телефону, по видео-конференц-связи, на личном приёме или в ходе проведения КНМ (ч. 2 ст. 50 № 248-ФЗ). </a:t>
            </a:r>
          </a:p>
          <a:p>
            <a:pPr algn="just"/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При этом в письменной форме никакой информации после консультирования контролируемое лицо не получит, если не направило соответствующий запрос (ч. ч. 3, 4 ст. 50 № 248-ФЗ).</a:t>
            </a:r>
            <a:endParaRPr lang="ru-RU" sz="20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712454" y="541208"/>
            <a:ext cx="6635108" cy="998913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12452" y="629402"/>
            <a:ext cx="671094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b="1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</a:t>
            </a:r>
          </a:p>
          <a:p>
            <a:pPr algn="ctr"/>
            <a:r>
              <a:rPr lang="ru-RU" sz="2100" b="1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общим вопросам при личной встрече</a:t>
            </a: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878260" y="604056"/>
            <a:ext cx="6676140" cy="1023475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араллелограмм 19"/>
          <p:cNvSpPr/>
          <p:nvPr/>
        </p:nvSpPr>
        <p:spPr>
          <a:xfrm>
            <a:off x="8552006" y="5467521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араллелограмм 21"/>
          <p:cNvSpPr/>
          <p:nvPr/>
        </p:nvSpPr>
        <p:spPr>
          <a:xfrm>
            <a:off x="8777429" y="5594033"/>
            <a:ext cx="2166551" cy="403654"/>
          </a:xfrm>
          <a:prstGeom prst="parallelogram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араллелограмм 23"/>
          <p:cNvSpPr/>
          <p:nvPr/>
        </p:nvSpPr>
        <p:spPr>
          <a:xfrm>
            <a:off x="9016544" y="5736996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араллелограмм 24"/>
          <p:cNvSpPr/>
          <p:nvPr/>
        </p:nvSpPr>
        <p:spPr>
          <a:xfrm>
            <a:off x="717734" y="5538981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араллелограмм 25"/>
          <p:cNvSpPr/>
          <p:nvPr/>
        </p:nvSpPr>
        <p:spPr>
          <a:xfrm>
            <a:off x="943157" y="5665493"/>
            <a:ext cx="2166551" cy="403654"/>
          </a:xfrm>
          <a:prstGeom prst="parallelogram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араллелограмм 26"/>
          <p:cNvSpPr/>
          <p:nvPr/>
        </p:nvSpPr>
        <p:spPr>
          <a:xfrm>
            <a:off x="1182272" y="5808456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араллелограмм 28"/>
          <p:cNvSpPr/>
          <p:nvPr/>
        </p:nvSpPr>
        <p:spPr>
          <a:xfrm>
            <a:off x="3957531" y="5735787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араллелограмм 29"/>
          <p:cNvSpPr/>
          <p:nvPr/>
        </p:nvSpPr>
        <p:spPr>
          <a:xfrm>
            <a:off x="5837052" y="5496907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19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араллелограмм 27"/>
          <p:cNvSpPr/>
          <p:nvPr/>
        </p:nvSpPr>
        <p:spPr>
          <a:xfrm>
            <a:off x="4873334" y="5617608"/>
            <a:ext cx="2166551" cy="403654"/>
          </a:xfrm>
          <a:prstGeom prst="parallelogram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25158" y="201337"/>
            <a:ext cx="694421" cy="1287612"/>
            <a:chOff x="486804" y="201338"/>
            <a:chExt cx="694421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486804" y="675570"/>
              <a:ext cx="69442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en-US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11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929330" y="2050760"/>
            <a:ext cx="939318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Федеральный закон от 31.07.2020 № 248-ФЗ «О государственном контроле (надзоре) и муниципальном контроле в Российской Федерации» .</a:t>
            </a:r>
          </a:p>
          <a:p>
            <a:pPr algn="just"/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Положение о федеральном государственном контроле (надзоре) в области торгового мореплавания и внутреннего водного транспорта, утв. Постановлением Правительства Российской Федерации от 29.06.2021 № 1047</a:t>
            </a:r>
            <a:endParaRPr lang="ru-RU" sz="24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712454" y="541208"/>
            <a:ext cx="6635108" cy="998913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674534" y="790985"/>
            <a:ext cx="671094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100" b="1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</a:t>
            </a: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878260" y="604056"/>
            <a:ext cx="6676140" cy="1023475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араллелограмм 19"/>
          <p:cNvSpPr/>
          <p:nvPr/>
        </p:nvSpPr>
        <p:spPr>
          <a:xfrm>
            <a:off x="8552006" y="5467521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араллелограмм 21"/>
          <p:cNvSpPr/>
          <p:nvPr/>
        </p:nvSpPr>
        <p:spPr>
          <a:xfrm>
            <a:off x="8777429" y="5594033"/>
            <a:ext cx="2166551" cy="403654"/>
          </a:xfrm>
          <a:prstGeom prst="parallelogram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араллелограмм 23"/>
          <p:cNvSpPr/>
          <p:nvPr/>
        </p:nvSpPr>
        <p:spPr>
          <a:xfrm>
            <a:off x="9016544" y="5736996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араллелограмм 24"/>
          <p:cNvSpPr/>
          <p:nvPr/>
        </p:nvSpPr>
        <p:spPr>
          <a:xfrm>
            <a:off x="717734" y="5538981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араллелограмм 25"/>
          <p:cNvSpPr/>
          <p:nvPr/>
        </p:nvSpPr>
        <p:spPr>
          <a:xfrm>
            <a:off x="943157" y="5665493"/>
            <a:ext cx="2166551" cy="403654"/>
          </a:xfrm>
          <a:prstGeom prst="parallelogram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араллелограмм 26"/>
          <p:cNvSpPr/>
          <p:nvPr/>
        </p:nvSpPr>
        <p:spPr>
          <a:xfrm>
            <a:off x="1182272" y="5808456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араллелограмм 28"/>
          <p:cNvSpPr/>
          <p:nvPr/>
        </p:nvSpPr>
        <p:spPr>
          <a:xfrm>
            <a:off x="3957531" y="5735787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араллелограмм 29"/>
          <p:cNvSpPr/>
          <p:nvPr/>
        </p:nvSpPr>
        <p:spPr>
          <a:xfrm>
            <a:off x="5837052" y="5496907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4138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араллелограмм 27"/>
          <p:cNvSpPr/>
          <p:nvPr/>
        </p:nvSpPr>
        <p:spPr>
          <a:xfrm>
            <a:off x="4873335" y="5360729"/>
            <a:ext cx="2166551" cy="403654"/>
          </a:xfrm>
          <a:prstGeom prst="parallelogram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2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1543049" y="2050760"/>
            <a:ext cx="877946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разъяснения должностного лица контрольного (надзорного) органа по обращениям контролируемых лиц и их представителей по вопросам, связанным с организацией и осуществлением госконтроля (надзора), муниципального контроля (ст. 50 248-ФЗ).</a:t>
            </a:r>
            <a:endParaRPr lang="ru-RU" sz="24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712454" y="541208"/>
            <a:ext cx="6635108" cy="998913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794065" y="676134"/>
            <a:ext cx="46094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4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  <a:endParaRPr lang="ru-RU" sz="20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884285" y="660214"/>
            <a:ext cx="6676140" cy="1023475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араллелограмм 19"/>
          <p:cNvSpPr/>
          <p:nvPr/>
        </p:nvSpPr>
        <p:spPr>
          <a:xfrm>
            <a:off x="8552007" y="5210642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араллелограмм 21"/>
          <p:cNvSpPr/>
          <p:nvPr/>
        </p:nvSpPr>
        <p:spPr>
          <a:xfrm>
            <a:off x="8777430" y="5337154"/>
            <a:ext cx="2166551" cy="403654"/>
          </a:xfrm>
          <a:prstGeom prst="parallelogram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араллелограмм 23"/>
          <p:cNvSpPr/>
          <p:nvPr/>
        </p:nvSpPr>
        <p:spPr>
          <a:xfrm>
            <a:off x="9016545" y="5480117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араллелограмм 24"/>
          <p:cNvSpPr/>
          <p:nvPr/>
        </p:nvSpPr>
        <p:spPr>
          <a:xfrm>
            <a:off x="717734" y="5538981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араллелограмм 25"/>
          <p:cNvSpPr/>
          <p:nvPr/>
        </p:nvSpPr>
        <p:spPr>
          <a:xfrm>
            <a:off x="943157" y="5665493"/>
            <a:ext cx="2166551" cy="403654"/>
          </a:xfrm>
          <a:prstGeom prst="parallelogram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араллелограмм 26"/>
          <p:cNvSpPr/>
          <p:nvPr/>
        </p:nvSpPr>
        <p:spPr>
          <a:xfrm>
            <a:off x="1182272" y="5808456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араллелограмм 28"/>
          <p:cNvSpPr/>
          <p:nvPr/>
        </p:nvSpPr>
        <p:spPr>
          <a:xfrm>
            <a:off x="3957532" y="5478908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араллелограмм 29"/>
          <p:cNvSpPr/>
          <p:nvPr/>
        </p:nvSpPr>
        <p:spPr>
          <a:xfrm>
            <a:off x="5837053" y="5240028"/>
            <a:ext cx="2166551" cy="403654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608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5" name="Прямоугольный треугольник 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ый треугольник 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8" name="Пятиугольник 7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3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0" name="Прямоугольник с двумя усеченными противолежащими углами 16"/>
          <p:cNvSpPr/>
          <p:nvPr/>
        </p:nvSpPr>
        <p:spPr>
          <a:xfrm>
            <a:off x="2712454" y="541208"/>
            <a:ext cx="6635108" cy="998913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884331" y="573906"/>
            <a:ext cx="64988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осуществляется по следующим вопросам</a:t>
            </a:r>
            <a:endParaRPr lang="ru-RU" sz="2000" b="1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с двумя усеченными противолежащими углами 18"/>
          <p:cNvSpPr/>
          <p:nvPr/>
        </p:nvSpPr>
        <p:spPr>
          <a:xfrm>
            <a:off x="2884285" y="660214"/>
            <a:ext cx="6676140" cy="1023475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73466" y="1863367"/>
            <a:ext cx="1079121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контрольных (надзорных) мероприятий (ст. 40 ППРФ 1047);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обязательных требований (ст. 40 ППРФ 1047);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профилактических мероприятий (ст. 40 ППРФ 1047); 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Режим работы надзорного органа (ст. 40 ППРФ 1047).</a:t>
            </a:r>
            <a:endParaRPr lang="ru-RU" sz="24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 rot="10800000" flipH="1">
            <a:off x="9930532" y="4596148"/>
            <a:ext cx="1898849" cy="1689742"/>
            <a:chOff x="9872578" y="404691"/>
            <a:chExt cx="1898849" cy="1689742"/>
          </a:xfrm>
        </p:grpSpPr>
        <p:sp>
          <p:nvSpPr>
            <p:cNvPr id="17" name="Прямоугольный треугольник 16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ый треугольник 17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2775213" y="3686627"/>
            <a:ext cx="82773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вопросов, по которым осуществляется консультирование определяется положением о виде контроля (ч. 3 </a:t>
            </a:r>
            <a:r>
              <a:rPr lang="ru-RU" sz="2400" dirty="0" err="1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</a:t>
            </a: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50 248ФЗ)</a:t>
            </a:r>
            <a:endParaRPr lang="ru-RU" sz="24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73465" y="5498683"/>
            <a:ext cx="88789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itchFamily="34" charset="0"/>
              <a:buChar char="•"/>
            </a:pP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осуществляется на безвозмездной основе</a:t>
            </a:r>
            <a:endParaRPr lang="ru-RU" sz="2400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en-US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4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797622" y="1775901"/>
            <a:ext cx="76026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допускает следующие варианты (ч. 2 ст. 50 248-ФЗ):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телефону;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видео-конференц-связи;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личном приеме;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проведения профилактического или контрольного (надзорного) мероприятия.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ru-RU" sz="2000" dirty="0">
              <a:solidFill>
                <a:srgbClr val="7DBE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контролируемых лиц по 3 и более однотипным обращениям осуществляется по мере их поступления посредством размещения на официальном сайте контрольного (надзорного) органа в сети «Интернет» (ст. 40 ППРФ 1047).</a:t>
            </a:r>
          </a:p>
          <a:p>
            <a:pPr algn="just"/>
            <a:endParaRPr lang="ru-RU" sz="2000" dirty="0">
              <a:solidFill>
                <a:srgbClr val="7DBE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личном обращении, а также по видео-конференц-связи возможна предварительная запись.</a:t>
            </a:r>
          </a:p>
        </p:txBody>
      </p: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619064" y="461903"/>
            <a:ext cx="7334719" cy="1146652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625730" y="806098"/>
            <a:ext cx="7217833" cy="51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2800" b="1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КОНСУЛЬТИРОВАНИЯ</a:t>
            </a: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446649" y="601054"/>
            <a:ext cx="7380077" cy="1174847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араллелограмм 19"/>
          <p:cNvSpPr/>
          <p:nvPr/>
        </p:nvSpPr>
        <p:spPr>
          <a:xfrm>
            <a:off x="8960815" y="2518522"/>
            <a:ext cx="1339684" cy="2326872"/>
          </a:xfrm>
          <a:prstGeom prst="parallelogram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араллелограмм 20"/>
          <p:cNvSpPr/>
          <p:nvPr/>
        </p:nvSpPr>
        <p:spPr>
          <a:xfrm>
            <a:off x="8400310" y="2810743"/>
            <a:ext cx="1560894" cy="2326872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араллелограмм 21"/>
          <p:cNvSpPr/>
          <p:nvPr/>
        </p:nvSpPr>
        <p:spPr>
          <a:xfrm>
            <a:off x="9366422" y="2399615"/>
            <a:ext cx="1538614" cy="2326872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792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5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1" name="Прямоугольник 10"/>
          <p:cNvSpPr/>
          <p:nvPr/>
        </p:nvSpPr>
        <p:spPr>
          <a:xfrm>
            <a:off x="797622" y="1775901"/>
            <a:ext cx="75299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осуществлении консультирования должностное лицо надзорного органа обязано соблюдать конфиденциальность информации, доступ к которой ограничен в соответствии с законодательством РФ (ч. 5 ст. 50 248-ФЗ).   </a:t>
            </a:r>
          </a:p>
        </p:txBody>
      </p: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619064" y="461903"/>
            <a:ext cx="7334719" cy="1146652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625730" y="806098"/>
            <a:ext cx="7217833" cy="51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2800" b="1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Конфиденциальность информации</a:t>
            </a: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446649" y="601054"/>
            <a:ext cx="7380077" cy="1174847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Параллелограмм 19"/>
          <p:cNvSpPr/>
          <p:nvPr/>
        </p:nvSpPr>
        <p:spPr>
          <a:xfrm>
            <a:off x="8960815" y="2518522"/>
            <a:ext cx="1339684" cy="2326872"/>
          </a:xfrm>
          <a:prstGeom prst="parallelogram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араллелограмм 20"/>
          <p:cNvSpPr/>
          <p:nvPr/>
        </p:nvSpPr>
        <p:spPr>
          <a:xfrm>
            <a:off x="8400310" y="2810743"/>
            <a:ext cx="1560894" cy="2326872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араллелограмм 21"/>
          <p:cNvSpPr/>
          <p:nvPr/>
        </p:nvSpPr>
        <p:spPr>
          <a:xfrm>
            <a:off x="9366422" y="2399615"/>
            <a:ext cx="1538614" cy="2326872"/>
          </a:xfrm>
          <a:prstGeom prst="parallelogram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82957" y="3403048"/>
            <a:ext cx="776671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консультирования НЕ МОЖЕТ предоставляться информация, содержащая оценку конкретного надзорного мероприятия, решений и (или) действий участников надзорного мероприятия или результаты проведенных экспертиз и испытаний (ч. 6 ст. 50 248-ФЗ).  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751565" y="5237279"/>
            <a:ext cx="1086097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Информация, ставшая известной должностному лицу надзорного органа в ходе консультирования, не может использоваться надзорным органом для оценки контролируемого лица по вопросам соблюдения обязательных требований (ч. 7 ст. 50 248-ФЗ).   </a:t>
            </a:r>
          </a:p>
        </p:txBody>
      </p:sp>
    </p:spTree>
    <p:extLst>
      <p:ext uri="{BB962C8B-B14F-4D97-AF65-F5344CB8AC3E}">
        <p14:creationId xmlns:p14="http://schemas.microsoft.com/office/powerpoint/2010/main" val="2793350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49654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ru-RU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6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650319" y="379417"/>
            <a:ext cx="7672196" cy="1109658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02290" y="717540"/>
            <a:ext cx="7313969" cy="5411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36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КОНСУЛЬТИРОВАНИЯ</a:t>
            </a:r>
            <a:endParaRPr lang="ru-RU" sz="16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424666" y="499060"/>
            <a:ext cx="7691593" cy="1136943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10" name="Группа 9"/>
          <p:cNvGrpSpPr/>
          <p:nvPr/>
        </p:nvGrpSpPr>
        <p:grpSpPr>
          <a:xfrm>
            <a:off x="953260" y="2767988"/>
            <a:ext cx="4158657" cy="1375719"/>
            <a:chOff x="1237126" y="2850060"/>
            <a:chExt cx="4158657" cy="1375719"/>
          </a:xfrm>
        </p:grpSpPr>
        <p:sp>
          <p:nvSpPr>
            <p:cNvPr id="2" name="Горизонтальный свиток 1"/>
            <p:cNvSpPr/>
            <p:nvPr/>
          </p:nvSpPr>
          <p:spPr>
            <a:xfrm>
              <a:off x="1237126" y="2850060"/>
              <a:ext cx="4158657" cy="1375719"/>
            </a:xfrm>
            <a:prstGeom prst="horizontalScroll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  <a:ln>
              <a:solidFill>
                <a:srgbClr val="054C8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392194" y="3122420"/>
              <a:ext cx="400358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4" name="Горизонтальный свиток 23"/>
          <p:cNvSpPr/>
          <p:nvPr/>
        </p:nvSpPr>
        <p:spPr>
          <a:xfrm>
            <a:off x="7113711" y="2767988"/>
            <a:ext cx="4158657" cy="1375719"/>
          </a:xfrm>
          <a:prstGeom prst="horizontalScroll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18900000" scaled="1"/>
            <a:tileRect/>
          </a:gradFill>
          <a:ln>
            <a:solidFill>
              <a:srgbClr val="054C8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5" name="Группа 44"/>
          <p:cNvGrpSpPr/>
          <p:nvPr/>
        </p:nvGrpSpPr>
        <p:grpSpPr>
          <a:xfrm>
            <a:off x="739505" y="4996150"/>
            <a:ext cx="4568788" cy="977855"/>
            <a:chOff x="739505" y="4996150"/>
            <a:chExt cx="4568788" cy="977855"/>
          </a:xfrm>
        </p:grpSpPr>
        <p:sp>
          <p:nvSpPr>
            <p:cNvPr id="26" name="Блок-схема: сортировка 25"/>
            <p:cNvSpPr/>
            <p:nvPr/>
          </p:nvSpPr>
          <p:spPr>
            <a:xfrm rot="5400000">
              <a:off x="2496701" y="4399088"/>
              <a:ext cx="928425" cy="2221409"/>
            </a:xfrm>
            <a:prstGeom prst="flowChartSort">
              <a:avLst/>
            </a:prstGeom>
            <a:noFill/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Блок-схема: сортировка 37"/>
            <p:cNvSpPr/>
            <p:nvPr/>
          </p:nvSpPr>
          <p:spPr>
            <a:xfrm rot="5400000">
              <a:off x="1385997" y="4349658"/>
              <a:ext cx="928425" cy="2221409"/>
            </a:xfrm>
            <a:prstGeom prst="flowChartSort">
              <a:avLst/>
            </a:prstGeom>
            <a:noFill/>
            <a:ln>
              <a:solidFill>
                <a:srgbClr val="7DBE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Блок-схема: сортировка 39"/>
            <p:cNvSpPr/>
            <p:nvPr/>
          </p:nvSpPr>
          <p:spPr>
            <a:xfrm rot="5400000">
              <a:off x="3733376" y="4349658"/>
              <a:ext cx="928425" cy="2221409"/>
            </a:xfrm>
            <a:prstGeom prst="flowChartSort">
              <a:avLst/>
            </a:prstGeom>
            <a:noFill/>
            <a:ln>
              <a:solidFill>
                <a:srgbClr val="7DBE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 flipH="1">
            <a:off x="6908645" y="5022846"/>
            <a:ext cx="4568788" cy="977855"/>
            <a:chOff x="739505" y="4996150"/>
            <a:chExt cx="4568788" cy="977855"/>
          </a:xfrm>
        </p:grpSpPr>
        <p:sp>
          <p:nvSpPr>
            <p:cNvPr id="47" name="Блок-схема: сортировка 46"/>
            <p:cNvSpPr/>
            <p:nvPr/>
          </p:nvSpPr>
          <p:spPr>
            <a:xfrm rot="5400000">
              <a:off x="2496701" y="4399088"/>
              <a:ext cx="928425" cy="2221409"/>
            </a:xfrm>
            <a:prstGeom prst="flowChartSort">
              <a:avLst/>
            </a:prstGeom>
            <a:noFill/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Блок-схема: сортировка 47"/>
            <p:cNvSpPr/>
            <p:nvPr/>
          </p:nvSpPr>
          <p:spPr>
            <a:xfrm rot="5400000">
              <a:off x="1385997" y="4349658"/>
              <a:ext cx="928425" cy="2221409"/>
            </a:xfrm>
            <a:prstGeom prst="flowChartSort">
              <a:avLst/>
            </a:prstGeom>
            <a:noFill/>
            <a:ln>
              <a:solidFill>
                <a:srgbClr val="7DBE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Блок-схема: сортировка 48"/>
            <p:cNvSpPr/>
            <p:nvPr/>
          </p:nvSpPr>
          <p:spPr>
            <a:xfrm rot="5400000">
              <a:off x="3733376" y="4349658"/>
              <a:ext cx="928425" cy="2221409"/>
            </a:xfrm>
            <a:prstGeom prst="flowChartSort">
              <a:avLst/>
            </a:prstGeom>
            <a:noFill/>
            <a:ln>
              <a:solidFill>
                <a:srgbClr val="7DBE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1231149" y="3086514"/>
            <a:ext cx="37114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предоставления консультаций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258939" y="2994181"/>
            <a:ext cx="39941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вопросов для консультирования и отдельно – письменных консультаций.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902283" y="2050760"/>
            <a:ext cx="79125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Положение о соответствующем виде контроля определяет: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902283" y="4438134"/>
            <a:ext cx="68934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Может быть установлен график консультирования.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135630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5" name="Прямоугольный треугольник 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Прямоугольный треугольник 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8" name="Пятиугольник 7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en-US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7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0" name="Прямоугольник с двумя усеченными противолежащими углами 16"/>
          <p:cNvSpPr/>
          <p:nvPr/>
        </p:nvSpPr>
        <p:spPr>
          <a:xfrm>
            <a:off x="2712454" y="541208"/>
            <a:ext cx="6635108" cy="998913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54865" y="541208"/>
            <a:ext cx="63330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 итогам консультирования</a:t>
            </a:r>
            <a:endParaRPr lang="ru-RU" sz="14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с двумя усеченными противолежащими углами 18"/>
          <p:cNvSpPr/>
          <p:nvPr/>
        </p:nvSpPr>
        <p:spPr>
          <a:xfrm>
            <a:off x="2884285" y="660214"/>
            <a:ext cx="6676140" cy="1023475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73465" y="2098682"/>
            <a:ext cx="111422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итогам консультирования информация в письменной форме контролируемым лицам и их представителям не предоставляется, за исключением случаев, установленных положением о виде контроля. Контролируемое лицо вправе направить запрос о предоставлении письменного ответа в сроки, установленные Федеральным законом </a:t>
            </a: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от 2 мая 2006 года N 59-ФЗ</a:t>
            </a:r>
            <a:r>
              <a:rPr lang="ru-RU" sz="24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"О порядке рассмотрения обращений граждан Российской Федерации« (ч. 4 ст. 50 248-ФЗ).</a:t>
            </a:r>
            <a:r>
              <a:rPr lang="ru-RU" sz="2400" dirty="0"/>
              <a:t> </a:t>
            </a:r>
            <a:r>
              <a:rPr lang="ru-RU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  <p:grpSp>
        <p:nvGrpSpPr>
          <p:cNvPr id="16" name="Группа 15"/>
          <p:cNvGrpSpPr/>
          <p:nvPr/>
        </p:nvGrpSpPr>
        <p:grpSpPr>
          <a:xfrm rot="10800000" flipH="1">
            <a:off x="9930532" y="4596148"/>
            <a:ext cx="1898849" cy="1689742"/>
            <a:chOff x="9872578" y="404691"/>
            <a:chExt cx="1898849" cy="1689742"/>
          </a:xfrm>
        </p:grpSpPr>
        <p:sp>
          <p:nvSpPr>
            <p:cNvPr id="17" name="Прямоугольный треугольник 16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ый треугольник 17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715017" y="4511280"/>
            <a:ext cx="921551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Консультирование по 3 и более однотипным обращениям осуществляется посредством размещения на официальном сайте контрольного (надзорного) органа в сети "Интернет" письменного разъяснения по вопросам, изложенным в таких обращениях, подписанного уполномоченным должностным лицом. (ст. 41 ППРФ 1047).</a:t>
            </a:r>
            <a:r>
              <a:rPr lang="ru-RU" sz="2000" dirty="0"/>
              <a:t> </a:t>
            </a:r>
            <a:r>
              <a:rPr lang="ru-RU" sz="2000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58622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en-US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8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3285217" y="456218"/>
            <a:ext cx="6287151" cy="962626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753968" y="734740"/>
            <a:ext cx="7217833" cy="549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32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ЗАПРЕТЫ И ОГРАНИЧЕНИЯ</a:t>
            </a:r>
            <a:endParaRPr lang="ru-RU" sz="1400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3116024" y="595370"/>
            <a:ext cx="6326031" cy="986296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Блок-схема: решение 21"/>
          <p:cNvSpPr/>
          <p:nvPr/>
        </p:nvSpPr>
        <p:spPr>
          <a:xfrm rot="16200000">
            <a:off x="4770993" y="2348255"/>
            <a:ext cx="2520143" cy="1564772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решение 22"/>
          <p:cNvSpPr/>
          <p:nvPr/>
        </p:nvSpPr>
        <p:spPr>
          <a:xfrm rot="16200000">
            <a:off x="4770993" y="3778754"/>
            <a:ext cx="2520143" cy="1564772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448734" y="2046801"/>
            <a:ext cx="565006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общему правилу по итогам консультирования информацию в письменной форме контролируемым лицам и их представителям не предоставляют. Но иное может быть установлено положением о виде контроля.</a:t>
            </a:r>
          </a:p>
          <a:p>
            <a:pPr algn="just"/>
            <a:endParaRPr lang="ru-RU" dirty="0">
              <a:solidFill>
                <a:srgbClr val="7DBE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направить запрос о предоставлении письменного ответа в сроки, установленные Федеральным законом от 02.05.2006 № 59-ФЗ «О порядке рассмотрения обращений граждан РФ». Это </a:t>
            </a:r>
            <a:r>
              <a:rPr lang="ru-RU" b="1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дней</a:t>
            </a:r>
            <a:r>
              <a:rPr lang="ru-RU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 дня регистрации.</a:t>
            </a:r>
          </a:p>
          <a:p>
            <a:pPr algn="just"/>
            <a:endParaRPr lang="ru-RU" dirty="0">
              <a:solidFill>
                <a:srgbClr val="7DBE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консультировании должностное лицо контрольного (надзорного) органа обязано соблюдать конфиденциальность информации, доступ к которой ограничен в соответствии с законодательством РФ.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544733" y="2050760"/>
            <a:ext cx="543474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консультирования орган контроля не может предоставлять:</a:t>
            </a:r>
          </a:p>
          <a:p>
            <a:pPr indent="-285750" algn="just">
              <a:buFont typeface="Arial" pitchFamily="34" charset="0"/>
              <a:buChar char="•"/>
            </a:pPr>
            <a:r>
              <a:rPr lang="ru-RU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 с оценкой конкретного контрольного (надзорного) мероприятия, решений и/или действий проверяющих, иных участников такого мероприятия;</a:t>
            </a:r>
          </a:p>
          <a:p>
            <a:pPr indent="-285750" algn="just">
              <a:buFont typeface="Arial" pitchFamily="34" charset="0"/>
              <a:buChar char="•"/>
            </a:pPr>
            <a:r>
              <a:rPr lang="ru-RU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проведенных экспертизы, испытаний.</a:t>
            </a:r>
          </a:p>
          <a:p>
            <a:pPr algn="just"/>
            <a:r>
              <a:rPr lang="ru-RU" dirty="0">
                <a:solidFill>
                  <a:srgbClr val="7DBE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Информацию, ставшую известной должностному лицу контрольного (надзорного) органа в ходе консультирования, запрещено использовать для оценки контролируемого лица по вопросам соблюдения обязательных требований.</a:t>
            </a:r>
          </a:p>
        </p:txBody>
      </p:sp>
    </p:spTree>
    <p:extLst>
      <p:ext uri="{BB962C8B-B14F-4D97-AF65-F5344CB8AC3E}">
        <p14:creationId xmlns:p14="http://schemas.microsoft.com/office/powerpoint/2010/main" val="3025806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8114" y="201337"/>
            <a:ext cx="11761365" cy="6199463"/>
          </a:xfrm>
          <a:prstGeom prst="rect">
            <a:avLst/>
          </a:prstGeom>
          <a:noFill/>
          <a:ln w="19050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041595" y="6519707"/>
            <a:ext cx="8280920" cy="23779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200" b="1" i="1" u="none" strike="noStrike" kern="1200" cap="none" spc="0" normalizeH="0" baseline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МТУ РОСТРАНСНАДЗОРА ПО ДФО,</a:t>
            </a:r>
            <a:r>
              <a:rPr kumimoji="0" lang="ru-RU" sz="1200" b="1" i="1" u="none" strike="noStrike" kern="1200" cap="none" spc="0" normalizeH="0" noProof="0" dirty="0">
                <a:ln>
                  <a:noFill/>
                </a:ln>
                <a:solidFill>
                  <a:srgbClr val="7DBE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690065, Владивосток, ул. Стрельникова 3Б</a:t>
            </a:r>
            <a:endParaRPr kumimoji="0" lang="ru-RU" sz="1200" b="1" i="1" u="none" strike="noStrike" kern="1200" cap="none" spc="0" normalizeH="0" baseline="0" noProof="0" dirty="0">
              <a:ln>
                <a:noFill/>
              </a:ln>
              <a:solidFill>
                <a:srgbClr val="7DBE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 flipH="1">
            <a:off x="382957" y="361018"/>
            <a:ext cx="1898849" cy="1689742"/>
            <a:chOff x="9872578" y="404691"/>
            <a:chExt cx="1898849" cy="1689742"/>
          </a:xfrm>
        </p:grpSpPr>
        <p:sp>
          <p:nvSpPr>
            <p:cNvPr id="15" name="Прямоугольный треугольник 14"/>
            <p:cNvSpPr/>
            <p:nvPr/>
          </p:nvSpPr>
          <p:spPr>
            <a:xfrm flipH="1" flipV="1">
              <a:off x="10063087" y="40469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ый треугольник 15"/>
            <p:cNvSpPr/>
            <p:nvPr/>
          </p:nvSpPr>
          <p:spPr>
            <a:xfrm flipH="1" flipV="1">
              <a:off x="9872578" y="584881"/>
              <a:ext cx="1708340" cy="1509552"/>
            </a:xfrm>
            <a:prstGeom prst="rtTriangle">
              <a:avLst/>
            </a:prstGeom>
            <a:noFill/>
            <a:ln w="19050"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" name="Группа 3"/>
          <p:cNvGrpSpPr/>
          <p:nvPr/>
        </p:nvGrpSpPr>
        <p:grpSpPr>
          <a:xfrm>
            <a:off x="10975212" y="201337"/>
            <a:ext cx="594313" cy="1287612"/>
            <a:chOff x="536858" y="201338"/>
            <a:chExt cx="594313" cy="1287612"/>
          </a:xfrm>
        </p:grpSpPr>
        <p:sp>
          <p:nvSpPr>
            <p:cNvPr id="12" name="Пятиугольник 11"/>
            <p:cNvSpPr/>
            <p:nvPr/>
          </p:nvSpPr>
          <p:spPr>
            <a:xfrm rot="5400000">
              <a:off x="190209" y="547987"/>
              <a:ext cx="1287612" cy="594313"/>
            </a:xfrm>
            <a:prstGeom prst="homePlate">
              <a:avLst/>
            </a:prstGeom>
            <a:gradFill flip="none" rotWithShape="1">
              <a:gsLst>
                <a:gs pos="0">
                  <a:srgbClr val="7DBEFF">
                    <a:shade val="30000"/>
                    <a:satMod val="115000"/>
                  </a:srgbClr>
                </a:gs>
                <a:gs pos="50000">
                  <a:srgbClr val="7DBEFF">
                    <a:shade val="67500"/>
                    <a:satMod val="115000"/>
                  </a:srgbClr>
                </a:gs>
                <a:gs pos="100000">
                  <a:srgbClr val="7DBEFF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solidFill>
                <a:srgbClr val="33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614243" y="675570"/>
              <a:ext cx="439544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defTabSz="914400">
                <a:defRPr/>
              </a:pPr>
              <a:r>
                <a:rPr lang="en-US" sz="3600" kern="0" dirty="0">
                  <a:ln>
                    <a:solidFill>
                      <a:prstClr val="black">
                        <a:lumMod val="75000"/>
                        <a:lumOff val="25000"/>
                        <a:alpha val="10000"/>
                      </a:prstClr>
                    </a:solidFill>
                  </a:ln>
                  <a:solidFill>
                    <a:schemeClr val="bg2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9</a:t>
              </a:r>
              <a:endParaRPr lang="ru-RU" sz="1200" kern="0" dirty="0">
                <a:solidFill>
                  <a:schemeClr val="bg2"/>
                </a:solidFill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17" name="Прямоугольник с двумя усеченными противолежащими углами 16"/>
          <p:cNvSpPr/>
          <p:nvPr/>
        </p:nvSpPr>
        <p:spPr>
          <a:xfrm>
            <a:off x="2764139" y="456218"/>
            <a:ext cx="7334719" cy="1146652"/>
          </a:xfrm>
          <a:prstGeom prst="snip2DiagRect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2700000" scaled="1"/>
            <a:tileRect/>
          </a:gradFill>
          <a:ln w="28575"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998958" y="620786"/>
            <a:ext cx="7217833" cy="990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500"/>
              </a:lnSpc>
            </a:pPr>
            <a:r>
              <a:rPr lang="ru-RU" sz="4000" dirty="0">
                <a:solidFill>
                  <a:schemeClr val="bg2">
                    <a:lumMod val="90000"/>
                    <a:lumOff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ПУБЛИКАЦИЯ КОНСУЛЬТАЦИЙ</a:t>
            </a:r>
            <a:endParaRPr lang="ru-RU" dirty="0">
              <a:solidFill>
                <a:schemeClr val="bg2">
                  <a:lumMod val="90000"/>
                  <a:lumOff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с двумя усеченными противолежащими углами 18"/>
          <p:cNvSpPr/>
          <p:nvPr/>
        </p:nvSpPr>
        <p:spPr>
          <a:xfrm>
            <a:off x="2954648" y="593704"/>
            <a:ext cx="7380077" cy="1174847"/>
          </a:xfrm>
          <a:prstGeom prst="snip2DiagRect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Блок-схема: решение 21"/>
          <p:cNvSpPr/>
          <p:nvPr/>
        </p:nvSpPr>
        <p:spPr>
          <a:xfrm rot="16200000">
            <a:off x="7071752" y="4078020"/>
            <a:ext cx="1677834" cy="1343327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Блок-схема: решение 19"/>
          <p:cNvSpPr/>
          <p:nvPr/>
        </p:nvSpPr>
        <p:spPr>
          <a:xfrm rot="16200000">
            <a:off x="6642583" y="4087810"/>
            <a:ext cx="1677834" cy="1343328"/>
          </a:xfrm>
          <a:prstGeom prst="flowChartDecision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Блок-схема: решение 22"/>
          <p:cNvSpPr/>
          <p:nvPr/>
        </p:nvSpPr>
        <p:spPr>
          <a:xfrm rot="16200000">
            <a:off x="6116724" y="4097601"/>
            <a:ext cx="1677834" cy="1343328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034642" y="1931444"/>
            <a:ext cx="102347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(надзорные) органы ведут учет консультирований. То есть, формируют своего рода их базу.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82957" y="2641718"/>
            <a:ext cx="579909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случаях, предусмотренных положением о виде контроля, консультирование по однотипным обращениям происходит посредством размещения на официальном сайте контрольного (надзорного) органа письменного разъяснения, подписанного уполномоченным должностным лицом. Например, если поступило 50 и более схожих обращений (</a:t>
            </a:r>
            <a:r>
              <a:rPr lang="ru-RU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п. 29</a:t>
            </a:r>
            <a:r>
              <a:rPr lang="ru-RU" sz="20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Положения о федеральном государственном контроле (надзоре) за обработкой персональных данных, утв. постановлением Правительства РФ от 29.06.2021 № 1046).</a:t>
            </a:r>
          </a:p>
        </p:txBody>
      </p:sp>
      <p:sp>
        <p:nvSpPr>
          <p:cNvPr id="21" name="Блок-схема: решение 20"/>
          <p:cNvSpPr/>
          <p:nvPr/>
        </p:nvSpPr>
        <p:spPr>
          <a:xfrm rot="16200000">
            <a:off x="10399649" y="4094801"/>
            <a:ext cx="1677834" cy="1343327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Блок-схема: решение 23"/>
          <p:cNvSpPr/>
          <p:nvPr/>
        </p:nvSpPr>
        <p:spPr>
          <a:xfrm rot="16200000">
            <a:off x="9970480" y="4104591"/>
            <a:ext cx="1677834" cy="1343328"/>
          </a:xfrm>
          <a:prstGeom prst="flowChartDecision">
            <a:avLst/>
          </a:prstGeom>
          <a:noFill/>
          <a:ln>
            <a:solidFill>
              <a:srgbClr val="7DBE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Блок-схема: решение 24"/>
          <p:cNvSpPr/>
          <p:nvPr/>
        </p:nvSpPr>
        <p:spPr>
          <a:xfrm rot="16200000">
            <a:off x="9444621" y="4114382"/>
            <a:ext cx="1677834" cy="1343328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Блок-схема: решение 26"/>
          <p:cNvSpPr/>
          <p:nvPr/>
        </p:nvSpPr>
        <p:spPr>
          <a:xfrm rot="16200000">
            <a:off x="8343788" y="3638397"/>
            <a:ext cx="1677834" cy="1343328"/>
          </a:xfrm>
          <a:prstGeom prst="flowChartDecision">
            <a:avLst/>
          </a:prstGeom>
          <a:gradFill flip="none" rotWithShape="1">
            <a:gsLst>
              <a:gs pos="0">
                <a:srgbClr val="7DBEFF">
                  <a:shade val="30000"/>
                  <a:satMod val="115000"/>
                </a:srgbClr>
              </a:gs>
              <a:gs pos="50000">
                <a:srgbClr val="7DBEFF">
                  <a:shade val="67500"/>
                  <a:satMod val="115000"/>
                </a:srgbClr>
              </a:gs>
              <a:gs pos="100000">
                <a:srgbClr val="7DBEFF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решение 27"/>
          <p:cNvSpPr/>
          <p:nvPr/>
        </p:nvSpPr>
        <p:spPr>
          <a:xfrm rot="16200000">
            <a:off x="7817929" y="3648188"/>
            <a:ext cx="1677834" cy="1343328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Блок-схема: решение 25"/>
          <p:cNvSpPr/>
          <p:nvPr/>
        </p:nvSpPr>
        <p:spPr>
          <a:xfrm rot="16200000">
            <a:off x="8772957" y="3628607"/>
            <a:ext cx="1677834" cy="1343327"/>
          </a:xfrm>
          <a:prstGeom prst="flowChartDecision">
            <a:avLst/>
          </a:prstGeom>
          <a:noFill/>
          <a:ln>
            <a:solidFill>
              <a:srgbClr val="33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0879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ланец">
  <a:themeElements>
    <a:clrScheme name="Сланец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826F61"/>
      </a:accent1>
      <a:accent2>
        <a:srgbClr val="A19C7F"/>
      </a:accent2>
      <a:accent3>
        <a:srgbClr val="9AA489"/>
      </a:accent3>
      <a:accent4>
        <a:srgbClr val="7C938B"/>
      </a:accent4>
      <a:accent5>
        <a:srgbClr val="7C7D92"/>
      </a:accent5>
      <a:accent6>
        <a:srgbClr val="897376"/>
      </a:accent6>
      <a:hlink>
        <a:srgbClr val="D29B73"/>
      </a:hlink>
      <a:folHlink>
        <a:srgbClr val="F4C5A4"/>
      </a:folHlink>
    </a:clrScheme>
    <a:fontScheme name="Сланец">
      <a:majorFont>
        <a:latin typeface="Calisto MT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анец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FF747C5C-A8E8-4833-9E55-3D08FE4E487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Сланец</Template>
  <TotalTime>649</TotalTime>
  <Words>1096</Words>
  <Application>Microsoft Office PowerPoint</Application>
  <PresentationFormat>Широкоэкранный</PresentationFormat>
  <Paragraphs>80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 Light</vt:lpstr>
      <vt:lpstr>Calisto MT</vt:lpstr>
      <vt:lpstr>Cambria</vt:lpstr>
      <vt:lpstr>Times New Roman</vt:lpstr>
      <vt:lpstr>Wingdings 2</vt:lpstr>
      <vt:lpstr>Сланец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</dc:creator>
  <cp:lastModifiedBy>Криволуцкий Владислав Валерьевич</cp:lastModifiedBy>
  <cp:revision>70</cp:revision>
  <dcterms:created xsi:type="dcterms:W3CDTF">2022-05-02T06:57:31Z</dcterms:created>
  <dcterms:modified xsi:type="dcterms:W3CDTF">2022-11-30T23:46:46Z</dcterms:modified>
</cp:coreProperties>
</file>