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9" r:id="rId2"/>
    <p:sldId id="260" r:id="rId3"/>
    <p:sldId id="273" r:id="rId4"/>
    <p:sldId id="261" r:id="rId5"/>
    <p:sldId id="278" r:id="rId6"/>
    <p:sldId id="271" r:id="rId7"/>
    <p:sldId id="275" r:id="rId8"/>
    <p:sldId id="262" r:id="rId9"/>
    <p:sldId id="264" r:id="rId10"/>
    <p:sldId id="274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7DBEFF"/>
    <a:srgbClr val="054C8D"/>
    <a:srgbClr val="3399FF"/>
    <a:srgbClr val="076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6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8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389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5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4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3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7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8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6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1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0097139-A65E-4ABA-B57D-13D32461DCE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158860#l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uhguru.com/away2.php?req=doc&amp;base=LAW&amp;n=388756&amp;dst=100100&amp;date=24.08.202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flipH="1" flipV="1">
            <a:off x="9913751" y="212157"/>
            <a:ext cx="2060135" cy="182041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41857" y="2296285"/>
            <a:ext cx="9313878" cy="1250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ysClr val="window" lastClr="FFFFFF">
                    <a:lumMod val="7500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N 248-ФЗ (ред. от 14.07.2022) "О государственном контроле (надзоре) и муниципальном контроле в Российской Федерации"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 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529733" y="675570"/>
            <a:ext cx="913812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ТРАНСПОРТА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(РОСТРАНСНАДЗОР)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МЕЖРЕГИОНАЛЬНОЕ ТЕРРИТОРИАЛЬНОЕ УПРАВЛЕНИЕ ФЕДЕРАЛЬНОЙ СЛУЖБЫ ПО НАДЗОРУ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ТРАНСПОРТА ПО ДАЛЬНЕВОСТОЧНОМУ ФЕДЕРАЛЬНОМУ ОКРУГУ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(МТУ РОСТРАНСНАДЗОРА ПО ДФО)</a:t>
            </a: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flipH="1" flipV="1">
            <a:off x="10063087" y="40469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 flipV="1">
            <a:off x="9872578" y="58488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190580" y="3886715"/>
            <a:ext cx="9816432" cy="1402520"/>
            <a:chOff x="1037968" y="3842150"/>
            <a:chExt cx="9816432" cy="1402520"/>
          </a:xfrm>
        </p:grpSpPr>
        <p:sp>
          <p:nvSpPr>
            <p:cNvPr id="23" name="Прямоугольник с двумя скругленными противолежащими углами 22"/>
            <p:cNvSpPr/>
            <p:nvPr/>
          </p:nvSpPr>
          <p:spPr>
            <a:xfrm>
              <a:off x="1253532" y="3842150"/>
              <a:ext cx="9600867" cy="1253991"/>
            </a:xfrm>
            <a:prstGeom prst="round2DiagRec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25078" y="3958192"/>
              <a:ext cx="972932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5400" b="1" i="1" dirty="0">
                  <a:solidFill>
                    <a:srgbClr val="5B9BD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Статья 50. Консультирование</a:t>
              </a:r>
            </a:p>
          </p:txBody>
        </p:sp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1037968" y="3990679"/>
              <a:ext cx="9646158" cy="1253991"/>
            </a:xfrm>
            <a:prstGeom prst="round2DiagRec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207325" y="5663214"/>
            <a:ext cx="4766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по заказу МТУ РОСТРАНСНАДЗОРА по ДФО</a:t>
            </a:r>
          </a:p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студентом МГУ им. Адм. </a:t>
            </a:r>
            <a:r>
              <a:rPr lang="ru-RU" sz="1400" b="1" i="1" dirty="0" err="1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Невельского</a:t>
            </a:r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гр.717.11. Яицким В.Е.</a:t>
            </a:r>
          </a:p>
        </p:txBody>
      </p:sp>
    </p:spTree>
    <p:extLst>
      <p:ext uri="{BB962C8B-B14F-4D97-AF65-F5344CB8AC3E}">
        <p14:creationId xmlns:p14="http://schemas.microsoft.com/office/powerpoint/2010/main" val="190460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>
            <a:off x="4873334" y="5617608"/>
            <a:ext cx="2166551" cy="403654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43980" y="201337"/>
            <a:ext cx="694421" cy="1287612"/>
            <a:chOff x="505626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505626" y="649654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10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869322" y="1695160"/>
            <a:ext cx="103137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ст. 50 № 248-ФЗ, контролируемое лицо вправе записаться на бесплатные консультации в надзорный орган по общим вопросам соблюдения законодательства. На таких встречах не разбираются ситуации, случившиеся у конкретной компании, например, у УО в каком-то многоквартирном доме, – только общие вопросы (ч. 6 ст. 50 № 248-ФЗ). Консультирование проводится без оценки конкретного надзорного мероприятия и без взимания платы. </a:t>
            </a:r>
          </a:p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Должностное лицо надзорного органа может давать консультации по телефону, по видео-конференц-связи, на личном приёме или в ходе проведения КНМ (ч. 2 ст. 50 № 248-ФЗ). </a:t>
            </a:r>
          </a:p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в письменной форме никакой информации после консультирования контролируемое лицо не получит, если не направило соответствующий запрос (ч. ч. 3, 4 ст. 50 № 248-ФЗ).</a:t>
            </a:r>
            <a:endParaRPr lang="ru-RU" sz="20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12452" y="629402"/>
            <a:ext cx="67109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</a:t>
            </a:r>
          </a:p>
          <a:p>
            <a:pPr algn="ctr"/>
            <a:r>
              <a:rPr lang="ru-RU" sz="21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общим вопросам при личной встрече</a:t>
            </a: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878260" y="604056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>
            <a:off x="8552006" y="546752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8777429" y="559403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9016544" y="573699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>
            <a:off x="717734" y="553898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943157" y="566549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182272" y="580845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3957531" y="573578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837052" y="549690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>
            <a:off x="4873334" y="5617608"/>
            <a:ext cx="2166551" cy="403654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75570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11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929330" y="2050760"/>
            <a:ext cx="93931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закон от 31.07.2020 № 248-ФЗ «О государственном контроле (надзоре) и муниципальном контроле в Российской Федерации» .</a:t>
            </a:r>
          </a:p>
          <a:p>
            <a:pPr algn="just"/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федеральном государственном контроле (надзоре) в области торгового мореплавания и внутреннего водного транспорта, утв. Постановлением Правительства Российской Федерации от 29.06.2021 № 1047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74534" y="790985"/>
            <a:ext cx="671094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878260" y="604056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>
            <a:off x="8552006" y="546752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8777429" y="559403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9016544" y="573699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>
            <a:off x="717734" y="553898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943157" y="566549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182272" y="580845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3957531" y="573578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837052" y="549690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3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>
            <a:off x="4873335" y="5360729"/>
            <a:ext cx="2166551" cy="403654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43049" y="2050760"/>
            <a:ext cx="87794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разъяснения должностного лица контрольного (надзорного) органа по обращениям контролируемых лиц и их представителей по вопросам, связанным с организацией и осуществлением госконтроля (надзора), муниципального контроля (ст. 50 248-ФЗ).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94065" y="676134"/>
            <a:ext cx="46094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sz="20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884285" y="660214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>
            <a:off x="8552007" y="5210642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8777430" y="5337154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9016545" y="548011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>
            <a:off x="717734" y="553898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943157" y="566549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182272" y="5808456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3957532" y="5478908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837053" y="5240028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0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8" name="Пятиугольник 7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0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84331" y="573906"/>
            <a:ext cx="64988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осуществляется по следующим вопросам</a:t>
            </a:r>
            <a:endParaRPr lang="ru-RU" sz="2000" b="1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двумя усеченными противолежащими углами 18"/>
          <p:cNvSpPr/>
          <p:nvPr/>
        </p:nvSpPr>
        <p:spPr>
          <a:xfrm>
            <a:off x="2884285" y="660214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3466" y="1863367"/>
            <a:ext cx="10791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контрольных (надзорных) мероприятий (ст. 40 ППРФ 1047);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обязательных требований (ст. 40 ППРФ 1047);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профилактических мероприятий (ст. 40 ППРФ 1047);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надзорного органа (ст. 40 ППРФ 1047).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10800000" flipH="1">
            <a:off x="9930532" y="4596148"/>
            <a:ext cx="1898849" cy="1689742"/>
            <a:chOff x="9872578" y="404691"/>
            <a:chExt cx="1898849" cy="1689742"/>
          </a:xfrm>
        </p:grpSpPr>
        <p:sp>
          <p:nvSpPr>
            <p:cNvPr id="17" name="Прямоугольный треугольник 16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775213" y="3686627"/>
            <a:ext cx="8277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вопросов, по которым осуществляется консультирование определяется положением о виде контроля (ч. 3 </a:t>
            </a:r>
            <a:r>
              <a:rPr lang="ru-RU" sz="2400" dirty="0" err="1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50 248ФЗ)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3465" y="5498683"/>
            <a:ext cx="8878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осуществляется на безвозмездной основе</a:t>
            </a:r>
            <a:endParaRPr lang="ru-RU" sz="2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97622" y="1775901"/>
            <a:ext cx="76026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допускает следующие варианты (ч. 2 ст. 50 248-ФЗ):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видео-конференц-связи;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личном приеме;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профилактического или контрольного (надзорного) мероприятия.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контролируемых лиц по 3 и более однотипным обращениям осуществляется по мере их поступления посредством размещения на официальном сайте контрольного (надзорного) органа в сети «Интернет» (ст. 40 ППРФ 1047).</a:t>
            </a:r>
          </a:p>
          <a:p>
            <a:pPr algn="just"/>
            <a:endParaRPr lang="ru-RU" sz="20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обращении, а также по видео-конференц-связи возможна предварительная запись.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19064" y="461903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5730" y="806098"/>
            <a:ext cx="7217833" cy="51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КОНСУЛЬТИРОВАНИЯ</a:t>
            </a: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46649" y="60105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>
            <a:off x="8960815" y="2518522"/>
            <a:ext cx="1339684" cy="2326872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>
            <a:off x="8400310" y="2810743"/>
            <a:ext cx="156089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9366422" y="2399615"/>
            <a:ext cx="153861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9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97622" y="1775901"/>
            <a:ext cx="7529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консультирования должностное лицо надзорного органа обязано соблюдать конфиденциальность информации, доступ к которой ограничен в соответствии с законодательством РФ (ч. 5 ст. 50 248-ФЗ).   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19064" y="461903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5730" y="806098"/>
            <a:ext cx="7217833" cy="51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2800" b="1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информации</a:t>
            </a: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46649" y="60105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араллелограмм 19"/>
          <p:cNvSpPr/>
          <p:nvPr/>
        </p:nvSpPr>
        <p:spPr>
          <a:xfrm>
            <a:off x="8960815" y="2518522"/>
            <a:ext cx="1339684" cy="2326872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>
            <a:off x="8400310" y="2810743"/>
            <a:ext cx="156089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9366422" y="2399615"/>
            <a:ext cx="153861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2957" y="3403048"/>
            <a:ext cx="77667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консультирования НЕ МОЖЕТ предоставляться информация, содержащая оценку конкретного надзорного мероприятия, решений и (или) действий участников надзорного мероприятия или результаты проведенных экспертиз и испытаний (ч. 6 ст. 50 248-ФЗ).  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1565" y="5237279"/>
            <a:ext cx="108609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ставшая известной должностному лицу надзорного органа в ходе консультирования, не может использоваться надзорным органом для оценки контролируемого лица по вопросам соблюдения обязательных требований (ч. 7 ст. 50 248-ФЗ).   </a:t>
            </a:r>
          </a:p>
        </p:txBody>
      </p:sp>
    </p:spTree>
    <p:extLst>
      <p:ext uri="{BB962C8B-B14F-4D97-AF65-F5344CB8AC3E}">
        <p14:creationId xmlns:p14="http://schemas.microsoft.com/office/powerpoint/2010/main" val="279335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49654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7672196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02290" y="717540"/>
            <a:ext cx="7313969" cy="54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КОНСУЛЬТИРОВАНИЯ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24666" y="499060"/>
            <a:ext cx="7691593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53260" y="2767988"/>
            <a:ext cx="4158657" cy="1375719"/>
            <a:chOff x="1237126" y="2850060"/>
            <a:chExt cx="4158657" cy="1375719"/>
          </a:xfrm>
        </p:grpSpPr>
        <p:sp>
          <p:nvSpPr>
            <p:cNvPr id="2" name="Горизонтальный свиток 1"/>
            <p:cNvSpPr/>
            <p:nvPr/>
          </p:nvSpPr>
          <p:spPr>
            <a:xfrm>
              <a:off x="1237126" y="2850060"/>
              <a:ext cx="4158657" cy="1375719"/>
            </a:xfrm>
            <a:prstGeom prst="horizontalScroll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rgbClr val="054C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2194" y="3122420"/>
              <a:ext cx="4003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Горизонтальный свиток 23"/>
          <p:cNvSpPr/>
          <p:nvPr/>
        </p:nvSpPr>
        <p:spPr>
          <a:xfrm>
            <a:off x="7113711" y="2767988"/>
            <a:ext cx="4158657" cy="1375719"/>
          </a:xfrm>
          <a:prstGeom prst="horizontalScroll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739505" y="4996150"/>
            <a:ext cx="4568788" cy="977855"/>
            <a:chOff x="739505" y="4996150"/>
            <a:chExt cx="4568788" cy="977855"/>
          </a:xfrm>
        </p:grpSpPr>
        <p:sp>
          <p:nvSpPr>
            <p:cNvPr id="26" name="Блок-схема: сортировка 25"/>
            <p:cNvSpPr/>
            <p:nvPr/>
          </p:nvSpPr>
          <p:spPr>
            <a:xfrm rot="5400000">
              <a:off x="2496701" y="4399088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Блок-схема: сортировка 37"/>
            <p:cNvSpPr/>
            <p:nvPr/>
          </p:nvSpPr>
          <p:spPr>
            <a:xfrm rot="5400000">
              <a:off x="1385997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Блок-схема: сортировка 39"/>
            <p:cNvSpPr/>
            <p:nvPr/>
          </p:nvSpPr>
          <p:spPr>
            <a:xfrm rot="5400000">
              <a:off x="3733376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 flipH="1">
            <a:off x="6908645" y="5022846"/>
            <a:ext cx="4568788" cy="977855"/>
            <a:chOff x="739505" y="4996150"/>
            <a:chExt cx="4568788" cy="977855"/>
          </a:xfrm>
        </p:grpSpPr>
        <p:sp>
          <p:nvSpPr>
            <p:cNvPr id="47" name="Блок-схема: сортировка 46"/>
            <p:cNvSpPr/>
            <p:nvPr/>
          </p:nvSpPr>
          <p:spPr>
            <a:xfrm rot="5400000">
              <a:off x="2496701" y="4399088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сортировка 47"/>
            <p:cNvSpPr/>
            <p:nvPr/>
          </p:nvSpPr>
          <p:spPr>
            <a:xfrm rot="5400000">
              <a:off x="1385997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сортировка 48"/>
            <p:cNvSpPr/>
            <p:nvPr/>
          </p:nvSpPr>
          <p:spPr>
            <a:xfrm rot="5400000">
              <a:off x="3733376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231149" y="3086514"/>
            <a:ext cx="37114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предоставления консультаций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58939" y="2994181"/>
            <a:ext cx="39941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вопросов для консультирования и отдельно – письменных консультаций.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02283" y="2050760"/>
            <a:ext cx="7912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Положение о соответствующем виде контроля определяет: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902283" y="4438134"/>
            <a:ext cx="689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Может быть установлен график консультирования.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563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5" name="Прямоугольный треугольник 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8" name="Пятиугольник 7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0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54865" y="541208"/>
            <a:ext cx="63330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итогам консультирования</a:t>
            </a:r>
            <a:endParaRPr lang="ru-RU" sz="14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двумя усеченными противолежащими углами 18"/>
          <p:cNvSpPr/>
          <p:nvPr/>
        </p:nvSpPr>
        <p:spPr>
          <a:xfrm>
            <a:off x="2884285" y="660214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3465" y="2098682"/>
            <a:ext cx="111422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 консультирования информация в письменной форме контролируемым лицам и их представителям не предоставляется, за исключением случаев, установленных положением о виде контроля. Контролируемое лицо вправе направить запрос о предоставлении письменного ответа в сроки, установленные Федеральным законом 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от 2 мая 2006 года N 59-ФЗ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"О порядке рассмотрения обращений граждан Российской Федерации« (ч. 4 ст. 50 248-ФЗ).</a:t>
            </a:r>
            <a:r>
              <a:rPr lang="ru-RU" sz="2400" dirty="0"/>
              <a:t> </a:t>
            </a:r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pSp>
        <p:nvGrpSpPr>
          <p:cNvPr id="16" name="Группа 15"/>
          <p:cNvGrpSpPr/>
          <p:nvPr/>
        </p:nvGrpSpPr>
        <p:grpSpPr>
          <a:xfrm rot="10800000" flipH="1">
            <a:off x="9930532" y="4596148"/>
            <a:ext cx="1898849" cy="1689742"/>
            <a:chOff x="9872578" y="404691"/>
            <a:chExt cx="1898849" cy="1689742"/>
          </a:xfrm>
        </p:grpSpPr>
        <p:sp>
          <p:nvSpPr>
            <p:cNvPr id="17" name="Прямоугольный треугольник 16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715017" y="4511280"/>
            <a:ext cx="92155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Консультирование по 3 и более однотипным обращениям осуществляется посредством размещения на официальном сайте контрольного (надзорного) органа в сети "Интернет" письменного разъяснения по вопросам, изложенным в таких обращениях, подписанного уполномоченным должностным лицом. (ст. 41 ППРФ 1047).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862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3285217" y="456218"/>
            <a:ext cx="6287151" cy="962626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53968" y="734740"/>
            <a:ext cx="7217833" cy="54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2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ЗАПРЕТЫ И ОГРАНИЧЕНИЯ</a:t>
            </a:r>
            <a:endParaRPr lang="ru-RU" sz="14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3116024" y="595370"/>
            <a:ext cx="6326031" cy="986296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 rot="16200000">
            <a:off x="4770993" y="2348255"/>
            <a:ext cx="2520143" cy="1564772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16200000">
            <a:off x="4770993" y="3778754"/>
            <a:ext cx="2520143" cy="1564772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8734" y="2046801"/>
            <a:ext cx="56500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 по итогам консультирования информацию в письменной форме контролируемым лицам и их представителям не предоставляют. Но иное может быть установлено положением о виде контроля.</a:t>
            </a:r>
          </a:p>
          <a:p>
            <a:pPr algn="just"/>
            <a:endParaRPr lang="ru-RU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направить запрос о предоставлении письменного ответа в сроки, установленные Федеральным законом от 02.05.2006 № 59-ФЗ «О порядке рассмотрения обращений граждан РФ». Это </a:t>
            </a:r>
            <a:r>
              <a:rPr lang="ru-RU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дней</a:t>
            </a:r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регистрации.</a:t>
            </a:r>
          </a:p>
          <a:p>
            <a:pPr algn="just"/>
            <a:endParaRPr lang="ru-RU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консультировании должностное лицо контрольного (надзорного) органа обязано соблюдать конфиденциальность информации, доступ к которой ограничен в соответствии с законодательством РФ.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44733" y="2050760"/>
            <a:ext cx="54347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консультирования орган контроля не может предоставлять:</a:t>
            </a:r>
          </a:p>
          <a:p>
            <a:pPr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с оценкой конкретного контрольного (надзорного) мероприятия, решений и/или действий проверяющих, иных участников такого мероприятия;</a:t>
            </a:r>
          </a:p>
          <a:p>
            <a:pPr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проведенных экспертизы, испытаний.</a:t>
            </a:r>
          </a:p>
          <a:p>
            <a:pPr algn="just"/>
            <a:r>
              <a:rPr lang="ru-RU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ставшую известной должностному лицу контрольного (надзорного) органа в ходе консультирования, запрещено использовать для оценки контролируемого лица по вопросам соблюдения обязательных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302580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en-US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9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98958" y="620786"/>
            <a:ext cx="721783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КОНСУЛЬТАЦИЙ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54648" y="59370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 rot="16200000">
            <a:off x="7071752" y="4078020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16200000">
            <a:off x="6642583" y="4087810"/>
            <a:ext cx="1677834" cy="1343328"/>
          </a:xfrm>
          <a:prstGeom prst="flowChartDecision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16200000">
            <a:off x="6116724" y="4097601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34642" y="1931444"/>
            <a:ext cx="10234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(надзорные) органы ведут учет консультирований. То есть, формируют своего рода их базу.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957" y="2641718"/>
            <a:ext cx="57990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предусмотренных положением о виде контроля, консультирование по однотипным обращениям происходит посредством размещения на официальном сайте контрольного (надзорного) органа письменного разъяснения, подписанного уполномоченным должностным лицом. Например, если поступило 50 и более схожих обращений (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 29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Положения о федеральном государственном контроле (надзоре) за обработкой персональных данных, утв. постановлением Правительства РФ от 29.06.2021 № 1046).</a:t>
            </a:r>
          </a:p>
        </p:txBody>
      </p:sp>
      <p:sp>
        <p:nvSpPr>
          <p:cNvPr id="21" name="Блок-схема: решение 20"/>
          <p:cNvSpPr/>
          <p:nvPr/>
        </p:nvSpPr>
        <p:spPr>
          <a:xfrm rot="16200000">
            <a:off x="10399649" y="4094801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 rot="16200000">
            <a:off x="9970480" y="4104591"/>
            <a:ext cx="1677834" cy="1343328"/>
          </a:xfrm>
          <a:prstGeom prst="flowChartDecision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 rot="16200000">
            <a:off x="9444621" y="4114382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решение 26"/>
          <p:cNvSpPr/>
          <p:nvPr/>
        </p:nvSpPr>
        <p:spPr>
          <a:xfrm rot="16200000">
            <a:off x="8343788" y="3638397"/>
            <a:ext cx="1677834" cy="1343328"/>
          </a:xfrm>
          <a:prstGeom prst="flowChartDecisi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решение 27"/>
          <p:cNvSpPr/>
          <p:nvPr/>
        </p:nvSpPr>
        <p:spPr>
          <a:xfrm rot="16200000">
            <a:off x="7817929" y="3648188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 rot="16200000">
            <a:off x="8772957" y="3628607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87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Сланец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Сланец</Template>
  <TotalTime>649</TotalTime>
  <Words>1096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 Light</vt:lpstr>
      <vt:lpstr>Calisto MT</vt:lpstr>
      <vt:lpstr>Cambria</vt:lpstr>
      <vt:lpstr>Times New Roman</vt:lpstr>
      <vt:lpstr>Wingdings 2</vt:lpstr>
      <vt:lpstr>Сланец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Криволуцкий Владислав Валерьевич</cp:lastModifiedBy>
  <cp:revision>70</cp:revision>
  <dcterms:created xsi:type="dcterms:W3CDTF">2022-05-02T06:57:31Z</dcterms:created>
  <dcterms:modified xsi:type="dcterms:W3CDTF">2022-11-30T23:46:46Z</dcterms:modified>
</cp:coreProperties>
</file>